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5" r:id="rId4"/>
    <p:sldId id="267" r:id="rId5"/>
    <p:sldId id="275" r:id="rId6"/>
    <p:sldId id="272" r:id="rId7"/>
    <p:sldId id="273" r:id="rId8"/>
    <p:sldId id="274" r:id="rId9"/>
    <p:sldId id="268" r:id="rId10"/>
    <p:sldId id="278" r:id="rId11"/>
    <p:sldId id="259" r:id="rId12"/>
    <p:sldId id="264" r:id="rId13"/>
    <p:sldId id="277" r:id="rId14"/>
    <p:sldId id="262" r:id="rId15"/>
    <p:sldId id="279" r:id="rId16"/>
    <p:sldId id="261" r:id="rId17"/>
    <p:sldId id="28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1142" y="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08B3-C313-46A9-9CC1-3A381CDC8664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D6D2F-AB7A-4309-A5F4-BC533E6D8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776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08B3-C313-46A9-9CC1-3A381CDC8664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D6D2F-AB7A-4309-A5F4-BC533E6D8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802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08B3-C313-46A9-9CC1-3A381CDC8664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D6D2F-AB7A-4309-A5F4-BC533E6D8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162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08B3-C313-46A9-9CC1-3A381CDC8664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D6D2F-AB7A-4309-A5F4-BC533E6D8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485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08B3-C313-46A9-9CC1-3A381CDC8664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D6D2F-AB7A-4309-A5F4-BC533E6D8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735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08B3-C313-46A9-9CC1-3A381CDC8664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D6D2F-AB7A-4309-A5F4-BC533E6D8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385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08B3-C313-46A9-9CC1-3A381CDC8664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D6D2F-AB7A-4309-A5F4-BC533E6D8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946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08B3-C313-46A9-9CC1-3A381CDC8664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D6D2F-AB7A-4309-A5F4-BC533E6D8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582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08B3-C313-46A9-9CC1-3A381CDC8664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D6D2F-AB7A-4309-A5F4-BC533E6D8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601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08B3-C313-46A9-9CC1-3A381CDC8664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D6D2F-AB7A-4309-A5F4-BC533E6D8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121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08B3-C313-46A9-9CC1-3A381CDC8664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D6D2F-AB7A-4309-A5F4-BC533E6D8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884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808B3-C313-46A9-9CC1-3A381CDC8664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D6D2F-AB7A-4309-A5F4-BC533E6D8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646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"/>
            <a:ext cx="9144000" cy="12939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73888" y="93611"/>
            <a:ext cx="69962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Introduction to Philosophy</a:t>
            </a:r>
          </a:p>
          <a:p>
            <a:pPr algn="ctr"/>
            <a:r>
              <a:rPr lang="en-US" sz="3600" b="1" dirty="0" smtClean="0">
                <a:latin typeface="Calibri" panose="020F0502020204030204" pitchFamily="34" charset="0"/>
              </a:rPr>
              <a:t>Aquinas The Five Ways</a:t>
            </a:r>
            <a:endParaRPr lang="en-US" sz="3600" b="1" dirty="0"/>
          </a:p>
        </p:txBody>
      </p:sp>
      <p:sp>
        <p:nvSpPr>
          <p:cNvPr id="12" name="Rectangle 11"/>
          <p:cNvSpPr/>
          <p:nvPr/>
        </p:nvSpPr>
        <p:spPr>
          <a:xfrm>
            <a:off x="110630" y="5581624"/>
            <a:ext cx="4461370" cy="8452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ttps://www.franciscanmedia.org/wp-content/uploads/2016/01/SOD-0128-SaintThomasAquinas-790x4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427" y="1854913"/>
            <a:ext cx="752475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717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"/>
            <a:ext cx="9144000" cy="12939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73888" y="93611"/>
            <a:ext cx="69962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Introduction to Philosophy</a:t>
            </a:r>
          </a:p>
          <a:p>
            <a:pPr algn="ctr"/>
            <a:r>
              <a:rPr lang="en-US" sz="3600" b="1" dirty="0" smtClean="0">
                <a:latin typeface="Calibri" panose="020F0502020204030204" pitchFamily="34" charset="0"/>
              </a:rPr>
              <a:t>Aquinas The Five Ways</a:t>
            </a:r>
            <a:endParaRPr lang="en-US" sz="3600" b="1" dirty="0"/>
          </a:p>
        </p:txBody>
      </p:sp>
      <p:sp>
        <p:nvSpPr>
          <p:cNvPr id="2" name="Rectangle 1"/>
          <p:cNvSpPr/>
          <p:nvPr/>
        </p:nvSpPr>
        <p:spPr>
          <a:xfrm>
            <a:off x="826681" y="2149525"/>
            <a:ext cx="749063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First Way: Argument from Motion</a:t>
            </a:r>
          </a:p>
          <a:p>
            <a:endParaRPr lang="en-US" sz="2000" b="1" i="0" dirty="0" smtClean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Premise</a:t>
            </a:r>
          </a:p>
          <a:p>
            <a:r>
              <a:rPr lang="en-US" sz="2000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Premise</a:t>
            </a:r>
          </a:p>
          <a:p>
            <a:r>
              <a:rPr lang="en-US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Premise</a:t>
            </a:r>
          </a:p>
          <a:p>
            <a:endParaRPr lang="en-US" sz="2000" b="1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endParaRPr lang="en-US" sz="2000" b="1" i="0" dirty="0" smtClean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759654" y="1537067"/>
            <a:ext cx="2855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© 2016 Theodore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Gracyk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54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"/>
            <a:ext cx="9144000" cy="12939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73888" y="93611"/>
            <a:ext cx="69962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Introduction to Philosophy</a:t>
            </a:r>
          </a:p>
          <a:p>
            <a:pPr algn="ctr"/>
            <a:r>
              <a:rPr lang="en-US" sz="3600" b="1" dirty="0" smtClean="0">
                <a:latin typeface="Calibri" panose="020F0502020204030204" pitchFamily="34" charset="0"/>
              </a:rPr>
              <a:t>Aquinas The Five Ways</a:t>
            </a:r>
            <a:endParaRPr lang="en-US" sz="3600" b="1" dirty="0"/>
          </a:p>
        </p:txBody>
      </p:sp>
      <p:sp>
        <p:nvSpPr>
          <p:cNvPr id="2" name="Rectangle 1"/>
          <p:cNvSpPr/>
          <p:nvPr/>
        </p:nvSpPr>
        <p:spPr>
          <a:xfrm>
            <a:off x="826681" y="2149525"/>
            <a:ext cx="7490638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First Way: Argument from Motion</a:t>
            </a:r>
          </a:p>
          <a:p>
            <a:endParaRPr lang="en-US" sz="2000" b="1" i="0" dirty="0" smtClean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+mj-lt"/>
              <a:buAutoNum type="arabicPeriod"/>
            </a:pP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Our senses prove that some things are in motion.</a:t>
            </a:r>
          </a:p>
          <a:p>
            <a:pPr>
              <a:buFont typeface="+mj-lt"/>
              <a:buAutoNum type="arabicPeriod"/>
            </a:pP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Things move when potential motion becomes actual motion.</a:t>
            </a:r>
          </a:p>
          <a:p>
            <a:pPr>
              <a:buFont typeface="+mj-lt"/>
              <a:buAutoNum type="arabicPeriod"/>
            </a:pP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Only an actual motion can convert a potential motion into an actual motion.</a:t>
            </a:r>
          </a:p>
          <a:p>
            <a:pPr>
              <a:buFont typeface="+mj-lt"/>
              <a:buAutoNum type="arabicPeriod"/>
            </a:pP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Nothing can be at once in both actuality and potentiality in the same respect (i.e., if both actual and potential, it is actual in one respect and potential in another).</a:t>
            </a:r>
          </a:p>
          <a:p>
            <a:pPr>
              <a:buFont typeface="+mj-lt"/>
              <a:buAutoNum type="arabicPeriod"/>
            </a:pP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Therefore nothing can move itself.</a:t>
            </a:r>
          </a:p>
          <a:p>
            <a:pPr>
              <a:buFont typeface="+mj-lt"/>
              <a:buAutoNum type="arabicPeriod"/>
            </a:pP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Therefore each thing in motion is moved by something else.</a:t>
            </a:r>
          </a:p>
          <a:p>
            <a:pPr>
              <a:buFont typeface="+mj-lt"/>
              <a:buAutoNum type="arabicPeriod"/>
            </a:pP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sequence of motion cannot extend </a:t>
            </a:r>
            <a:r>
              <a:rPr lang="en-US" b="0" i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 infinitum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Conclusion: Therefore it is necessary to arrive at a first mover, put in motion by no other; and this everyone understands to be God.</a:t>
            </a:r>
            <a:endParaRPr lang="en-US" b="1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759654" y="1537067"/>
            <a:ext cx="2855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© 2016 Theodore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Gracyk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94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"/>
            <a:ext cx="9144000" cy="12939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73888" y="93611"/>
            <a:ext cx="69962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Introduction to Philosophy</a:t>
            </a:r>
          </a:p>
          <a:p>
            <a:pPr algn="ctr"/>
            <a:r>
              <a:rPr lang="en-US" sz="3600" b="1" dirty="0" smtClean="0">
                <a:latin typeface="Calibri" panose="020F0502020204030204" pitchFamily="34" charset="0"/>
              </a:rPr>
              <a:t>Aquinas The Five Ways</a:t>
            </a:r>
            <a:endParaRPr lang="en-US" sz="3600" b="1" dirty="0"/>
          </a:p>
        </p:txBody>
      </p:sp>
      <p:sp>
        <p:nvSpPr>
          <p:cNvPr id="2" name="Rectangle 1"/>
          <p:cNvSpPr/>
          <p:nvPr/>
        </p:nvSpPr>
        <p:spPr>
          <a:xfrm>
            <a:off x="244549" y="1906399"/>
            <a:ext cx="865490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Third Way: Argument from Possibility and Necessity (</a:t>
            </a:r>
            <a:r>
              <a:rPr lang="en-US" sz="2000" b="1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Reductio</a:t>
            </a:r>
            <a:r>
              <a:rPr lang="en-US" sz="2000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argument)</a:t>
            </a:r>
          </a:p>
          <a:p>
            <a:endParaRPr lang="en-US" sz="20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2000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Premise</a:t>
            </a:r>
          </a:p>
          <a:p>
            <a:r>
              <a:rPr lang="en-US" sz="2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Premise</a:t>
            </a:r>
          </a:p>
          <a:p>
            <a:r>
              <a:rPr lang="en-US" sz="2000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Premise</a:t>
            </a:r>
          </a:p>
          <a:p>
            <a:endParaRPr lang="en-US" sz="20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2000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Conclusion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5759654" y="1537067"/>
            <a:ext cx="2855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© 2016 Theodore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Gracyk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65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"/>
            <a:ext cx="9144000" cy="12939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73888" y="93611"/>
            <a:ext cx="69962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Introduction to Philosophy</a:t>
            </a:r>
          </a:p>
          <a:p>
            <a:pPr algn="ctr"/>
            <a:r>
              <a:rPr lang="en-US" sz="3600" b="1" dirty="0" smtClean="0">
                <a:latin typeface="Calibri" panose="020F0502020204030204" pitchFamily="34" charset="0"/>
              </a:rPr>
              <a:t>Aquinas The Five Ways</a:t>
            </a:r>
            <a:endParaRPr lang="en-US" sz="3600" b="1" dirty="0"/>
          </a:p>
        </p:txBody>
      </p:sp>
      <p:sp>
        <p:nvSpPr>
          <p:cNvPr id="2" name="Rectangle 1"/>
          <p:cNvSpPr/>
          <p:nvPr/>
        </p:nvSpPr>
        <p:spPr>
          <a:xfrm>
            <a:off x="244549" y="1906399"/>
            <a:ext cx="8654902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Third Way: Argument from Possibility and Necessity (</a:t>
            </a:r>
            <a:r>
              <a:rPr lang="en-US" sz="2000" b="1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Reductio</a:t>
            </a:r>
            <a:r>
              <a:rPr lang="en-US" sz="2000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argument)</a:t>
            </a:r>
          </a:p>
          <a:p>
            <a:pPr>
              <a:buFont typeface="+mj-lt"/>
              <a:buAutoNum type="arabicPeriod"/>
            </a:pP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We find in nature things that are possible to be and not to be, that come into being and go out of being i.e., contingent beings.</a:t>
            </a:r>
            <a:endParaRPr lang="en-US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Assume that every being is a contingent being.</a:t>
            </a:r>
            <a:endParaRPr lang="en-US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For each contingent being, there is a time it does not exist.</a:t>
            </a:r>
            <a:endParaRPr lang="en-US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Therefore it is impossible for these always to exist.</a:t>
            </a:r>
            <a:endParaRPr lang="en-US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Therefore there could have been a time when no things existed.</a:t>
            </a:r>
            <a:endParaRPr lang="en-US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Therefore at that time there would have been nothing to bring the currently existing contingent beings into existence.</a:t>
            </a:r>
            <a:endParaRPr lang="en-US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Therefore, nothing would be in existence now.</a:t>
            </a:r>
            <a:endParaRPr lang="en-US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We have reached an absurd result from assuming that every being is a contingent being.</a:t>
            </a:r>
            <a:endParaRPr lang="en-US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Therefore not every being is a contingent being.</a:t>
            </a:r>
            <a:endParaRPr lang="en-US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r>
              <a:rPr lang="en-US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Conclusion: Therefore some being exists of its own necessity, and does not receive its existence from another being, but rather causes them. This all men speak of as God.</a:t>
            </a:r>
            <a:endParaRPr lang="en-US" b="1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59654" y="1537067"/>
            <a:ext cx="2855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© 2016 Theodore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Gracyk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55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"/>
            <a:ext cx="9144000" cy="12939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73888" y="93611"/>
            <a:ext cx="69962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Introduction to Philosophy</a:t>
            </a:r>
          </a:p>
          <a:p>
            <a:pPr algn="ctr"/>
            <a:r>
              <a:rPr lang="en-US" sz="3600" b="1" dirty="0" smtClean="0">
                <a:latin typeface="Calibri" panose="020F0502020204030204" pitchFamily="34" charset="0"/>
              </a:rPr>
              <a:t>Aquinas The Five Ways</a:t>
            </a:r>
            <a:endParaRPr lang="en-US" sz="3600" b="1" dirty="0"/>
          </a:p>
        </p:txBody>
      </p:sp>
      <p:sp>
        <p:nvSpPr>
          <p:cNvPr id="2" name="Rectangle 1"/>
          <p:cNvSpPr/>
          <p:nvPr/>
        </p:nvSpPr>
        <p:spPr>
          <a:xfrm>
            <a:off x="1073888" y="2304802"/>
            <a:ext cx="7049386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Fourth Way: Argument from Gradation of Being</a:t>
            </a:r>
          </a:p>
          <a:p>
            <a:endParaRPr lang="en-US" sz="2000" b="1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Premise</a:t>
            </a:r>
          </a:p>
          <a:p>
            <a:r>
              <a:rPr lang="en-US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Premise</a:t>
            </a:r>
          </a:p>
          <a:p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Premise</a:t>
            </a:r>
          </a:p>
          <a:p>
            <a:endParaRPr lang="en-US" b="1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Conclusion</a:t>
            </a:r>
            <a:endParaRPr lang="en-US" b="1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59654" y="1537067"/>
            <a:ext cx="2855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© 2016 Theodore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Gracyk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13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"/>
            <a:ext cx="9144000" cy="12939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73888" y="93611"/>
            <a:ext cx="69962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Introduction to Philosophy</a:t>
            </a:r>
          </a:p>
          <a:p>
            <a:pPr algn="ctr"/>
            <a:r>
              <a:rPr lang="en-US" sz="3600" b="1" dirty="0" smtClean="0">
                <a:latin typeface="Calibri" panose="020F0502020204030204" pitchFamily="34" charset="0"/>
              </a:rPr>
              <a:t>Aquinas The Five Ways</a:t>
            </a:r>
            <a:endParaRPr lang="en-US" sz="3600" b="1" dirty="0"/>
          </a:p>
        </p:txBody>
      </p:sp>
      <p:sp>
        <p:nvSpPr>
          <p:cNvPr id="2" name="Rectangle 1"/>
          <p:cNvSpPr/>
          <p:nvPr/>
        </p:nvSpPr>
        <p:spPr>
          <a:xfrm>
            <a:off x="1073888" y="2304802"/>
            <a:ext cx="7049386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Fourth Way: Argument from Gradation of Being</a:t>
            </a:r>
          </a:p>
          <a:p>
            <a:endParaRPr lang="en-US" sz="2000" b="1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There is a gradation to be found in things: some are better or worse than others.</a:t>
            </a:r>
            <a:endParaRPr lang="en-US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Predications of degree require reference to the “uttermost” case (e.g., a thing is said to be hotter according as it more nearly resembles that which is hottest).</a:t>
            </a:r>
            <a:endParaRPr lang="en-US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maximum in any genus is the cause of all in that genus.</a:t>
            </a:r>
            <a:endParaRPr lang="en-US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r>
              <a:rPr lang="en-US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Conclusion: Therefore there must also be something which is to all beings the cause of their being, goodness, and every other perfection; and this we call God.</a:t>
            </a:r>
            <a:endParaRPr lang="en-US" b="1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59654" y="1537067"/>
            <a:ext cx="2855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© 2016 Theodore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Gracyk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70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"/>
            <a:ext cx="9144000" cy="12939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73888" y="93611"/>
            <a:ext cx="69962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Introduction to Philosophy</a:t>
            </a:r>
          </a:p>
          <a:p>
            <a:pPr algn="ctr"/>
            <a:r>
              <a:rPr lang="en-US" sz="3600" b="1" dirty="0" smtClean="0">
                <a:latin typeface="Calibri" panose="020F0502020204030204" pitchFamily="34" charset="0"/>
              </a:rPr>
              <a:t>Aquinas The Five Ways</a:t>
            </a:r>
            <a:endParaRPr lang="en-US" sz="3600" b="1" dirty="0"/>
          </a:p>
        </p:txBody>
      </p:sp>
      <p:sp>
        <p:nvSpPr>
          <p:cNvPr id="2" name="Rectangle 1"/>
          <p:cNvSpPr/>
          <p:nvPr/>
        </p:nvSpPr>
        <p:spPr>
          <a:xfrm>
            <a:off x="935665" y="2008196"/>
            <a:ext cx="738431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Fifth Way: Argument from Design</a:t>
            </a:r>
          </a:p>
          <a:p>
            <a:endParaRPr lang="en-US" sz="2000" b="1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Premise</a:t>
            </a:r>
          </a:p>
          <a:p>
            <a:r>
              <a:rPr lang="en-US" sz="20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Premise</a:t>
            </a:r>
          </a:p>
          <a:p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Premise</a:t>
            </a:r>
          </a:p>
          <a:p>
            <a:endParaRPr lang="en-US" sz="2000" b="1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Conclusion</a:t>
            </a:r>
            <a:endParaRPr lang="en-US" sz="2000" b="1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59654" y="1537067"/>
            <a:ext cx="2855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© 2016 Theodore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Gracyk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85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"/>
            <a:ext cx="9144000" cy="12939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73888" y="93611"/>
            <a:ext cx="69962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Introduction to Philosophy</a:t>
            </a:r>
          </a:p>
          <a:p>
            <a:pPr algn="ctr"/>
            <a:r>
              <a:rPr lang="en-US" sz="3600" b="1" dirty="0" smtClean="0">
                <a:latin typeface="Calibri" panose="020F0502020204030204" pitchFamily="34" charset="0"/>
              </a:rPr>
              <a:t>Aquinas The Five Ways</a:t>
            </a:r>
            <a:endParaRPr lang="en-US" sz="3600" b="1" dirty="0"/>
          </a:p>
        </p:txBody>
      </p:sp>
      <p:sp>
        <p:nvSpPr>
          <p:cNvPr id="2" name="Rectangle 1"/>
          <p:cNvSpPr/>
          <p:nvPr/>
        </p:nvSpPr>
        <p:spPr>
          <a:xfrm>
            <a:off x="935665" y="2008196"/>
            <a:ext cx="7384312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Fifth Way: Argument from Design</a:t>
            </a:r>
          </a:p>
          <a:p>
            <a:endParaRPr lang="en-US" sz="2000" b="1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We see that natural bodies work toward some goal, and do not do so by chance.</a:t>
            </a:r>
            <a:endParaRPr lang="en-US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Most natural things lack knowledge.  </a:t>
            </a:r>
            <a:endParaRPr lang="en-US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But as an arrow reaches its target because it is directed by an archer, what lacks intelligence achieves goals by being directed by something intelligent.</a:t>
            </a:r>
            <a:endParaRPr lang="en-US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r>
              <a:rPr lang="en-US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Conclusion: Therefore some intelligent being exists by whom all natural things are directed to their end; and this being we call God.</a:t>
            </a:r>
            <a:endParaRPr lang="en-US" b="1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59654" y="1537067"/>
            <a:ext cx="2855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© 2016 Theodore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Gracyk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13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"/>
            <a:ext cx="9144000" cy="12939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73888" y="93611"/>
            <a:ext cx="69962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Introduction to Philosophy</a:t>
            </a:r>
          </a:p>
          <a:p>
            <a:pPr algn="ctr"/>
            <a:r>
              <a:rPr lang="en-US" sz="3600" b="1" dirty="0" smtClean="0">
                <a:latin typeface="Calibri" panose="020F0502020204030204" pitchFamily="34" charset="0"/>
              </a:rPr>
              <a:t>Aquinas The Five Ways</a:t>
            </a:r>
            <a:endParaRPr lang="en-US" sz="3600" b="1" dirty="0"/>
          </a:p>
        </p:txBody>
      </p:sp>
      <p:sp>
        <p:nvSpPr>
          <p:cNvPr id="6" name="Rectangle 5"/>
          <p:cNvSpPr/>
          <p:nvPr/>
        </p:nvSpPr>
        <p:spPr>
          <a:xfrm>
            <a:off x="1077430" y="2909468"/>
            <a:ext cx="699622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Saint Thomas Aquinas</a:t>
            </a:r>
          </a:p>
          <a:p>
            <a:pPr algn="ctr"/>
            <a:r>
              <a:rPr lang="en-US" b="1" dirty="0" smtClean="0">
                <a:latin typeface="Calibri" panose="020F0502020204030204" pitchFamily="34" charset="0"/>
              </a:rPr>
              <a:t>1225-1274</a:t>
            </a:r>
          </a:p>
          <a:p>
            <a:pPr algn="ctr"/>
            <a:r>
              <a:rPr lang="en-US" b="1" dirty="0" smtClean="0">
                <a:latin typeface="Calibri" panose="020F0502020204030204" pitchFamily="34" charset="0"/>
              </a:rPr>
              <a:t>Italian</a:t>
            </a:r>
          </a:p>
          <a:p>
            <a:pPr algn="ctr"/>
            <a:r>
              <a:rPr lang="en-US" b="1" dirty="0" smtClean="0">
                <a:latin typeface="Calibri" panose="020F0502020204030204" pitchFamily="34" charset="0"/>
              </a:rPr>
              <a:t>Dominican friar</a:t>
            </a:r>
          </a:p>
          <a:p>
            <a:pPr algn="ctr"/>
            <a:endParaRPr lang="en-US" b="1" dirty="0">
              <a:latin typeface="Calibri" panose="020F0502020204030204" pitchFamily="34" charset="0"/>
            </a:endParaRPr>
          </a:p>
          <a:p>
            <a:pPr algn="ctr"/>
            <a:r>
              <a:rPr lang="en-US" b="1" dirty="0" smtClean="0">
                <a:latin typeface="Calibri" panose="020F0502020204030204" pitchFamily="34" charset="0"/>
              </a:rPr>
              <a:t>natural theology</a:t>
            </a:r>
          </a:p>
          <a:p>
            <a:pPr algn="ctr"/>
            <a:r>
              <a:rPr lang="en-US" b="1" dirty="0" smtClean="0">
                <a:latin typeface="Calibri" panose="020F0502020204030204" pitchFamily="34" charset="0"/>
              </a:rPr>
              <a:t>Aristotle/Christianity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9790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"/>
            <a:ext cx="9144000" cy="12939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73888" y="93611"/>
            <a:ext cx="69962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Introduction to Philosophy</a:t>
            </a:r>
          </a:p>
          <a:p>
            <a:pPr algn="ctr"/>
            <a:r>
              <a:rPr lang="en-US" sz="3600" b="1" dirty="0" smtClean="0">
                <a:latin typeface="Calibri" panose="020F0502020204030204" pitchFamily="34" charset="0"/>
              </a:rPr>
              <a:t>Aquinas The Five Ways</a:t>
            </a:r>
            <a:endParaRPr lang="en-US" sz="3600" b="1" dirty="0"/>
          </a:p>
        </p:txBody>
      </p:sp>
      <p:sp>
        <p:nvSpPr>
          <p:cNvPr id="3" name="Rectangle 2"/>
          <p:cNvSpPr/>
          <p:nvPr/>
        </p:nvSpPr>
        <p:spPr>
          <a:xfrm>
            <a:off x="1121735" y="2507649"/>
            <a:ext cx="690053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three main types of arguments for the existence of God:</a:t>
            </a:r>
          </a:p>
          <a:p>
            <a:endParaRPr lang="en-US" dirty="0"/>
          </a:p>
          <a:p>
            <a:pPr marL="400050" indent="-400050">
              <a:buAutoNum type="romanLcParenR"/>
            </a:pPr>
            <a:r>
              <a:rPr lang="en-US" dirty="0" smtClean="0"/>
              <a:t>cosmological (“first cause”)</a:t>
            </a:r>
          </a:p>
          <a:p>
            <a:r>
              <a:rPr lang="en-US" dirty="0"/>
              <a:t> </a:t>
            </a:r>
            <a:r>
              <a:rPr lang="en-US" dirty="0" smtClean="0"/>
              <a:t>       the bare fact that there is a universe, that things exist</a:t>
            </a:r>
          </a:p>
          <a:p>
            <a:endParaRPr lang="en-US" dirty="0"/>
          </a:p>
          <a:p>
            <a:pPr marL="400050" indent="-400050">
              <a:buAutoNum type="romanLcParenR"/>
            </a:pPr>
            <a:r>
              <a:rPr lang="en-US" dirty="0" smtClean="0"/>
              <a:t>teleological (”design”)</a:t>
            </a:r>
          </a:p>
          <a:p>
            <a:r>
              <a:rPr lang="en-US" dirty="0"/>
              <a:t> </a:t>
            </a:r>
            <a:r>
              <a:rPr lang="en-US" dirty="0" smtClean="0"/>
              <a:t>       the fact that many things in the universe have purpose or order </a:t>
            </a:r>
          </a:p>
          <a:p>
            <a:pPr marL="400050" indent="-400050">
              <a:buAutoNum type="romanLcParenR"/>
            </a:pPr>
            <a:endParaRPr lang="en-US" dirty="0"/>
          </a:p>
          <a:p>
            <a:pPr marL="400050" indent="-400050">
              <a:buAutoNum type="romanLcParenR"/>
            </a:pPr>
            <a:r>
              <a:rPr lang="en-US" dirty="0" smtClean="0"/>
              <a:t>ontological</a:t>
            </a:r>
          </a:p>
          <a:p>
            <a:r>
              <a:rPr lang="en-US" dirty="0"/>
              <a:t> </a:t>
            </a:r>
            <a:r>
              <a:rPr lang="en-US" dirty="0" smtClean="0"/>
              <a:t>       the idea/definition of “God”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78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"/>
            <a:ext cx="9144000" cy="12939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73888" y="93611"/>
            <a:ext cx="69962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Introduction to Philosophy</a:t>
            </a:r>
          </a:p>
          <a:p>
            <a:pPr algn="ctr"/>
            <a:r>
              <a:rPr lang="en-US" sz="3600" b="1" dirty="0" smtClean="0">
                <a:latin typeface="Calibri" panose="020F0502020204030204" pitchFamily="34" charset="0"/>
              </a:rPr>
              <a:t>Aquinas The Five Ways</a:t>
            </a:r>
            <a:endParaRPr lang="en-US" sz="3600" b="1" dirty="0"/>
          </a:p>
        </p:txBody>
      </p:sp>
      <p:sp>
        <p:nvSpPr>
          <p:cNvPr id="4" name="Rectangle 3"/>
          <p:cNvSpPr/>
          <p:nvPr/>
        </p:nvSpPr>
        <p:spPr>
          <a:xfrm>
            <a:off x="1642729" y="1595228"/>
            <a:ext cx="59489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Second Way: Argument from Efficient Causes</a:t>
            </a:r>
          </a:p>
        </p:txBody>
      </p:sp>
      <p:sp>
        <p:nvSpPr>
          <p:cNvPr id="6" name="Rectangle 5"/>
          <p:cNvSpPr/>
          <p:nvPr/>
        </p:nvSpPr>
        <p:spPr>
          <a:xfrm>
            <a:off x="1731333" y="2571651"/>
            <a:ext cx="594891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Premise  Nothing exists without efficient cause</a:t>
            </a:r>
            <a:endParaRPr lang="en-US" b="1" i="0" dirty="0" smtClean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Premise  Nothing is the efficient cause of itself</a:t>
            </a:r>
            <a:endParaRPr lang="en-US" b="1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Premise  You can’t trace back the efficient cause </a:t>
            </a:r>
            <a:r>
              <a:rPr lang="en-US" b="1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idefinitely</a:t>
            </a:r>
            <a:endParaRPr lang="en-US" b="1" i="0" dirty="0" smtClean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Premise  There must be an originator of the first cause</a:t>
            </a:r>
            <a:endParaRPr lang="en-US" b="1" i="0" dirty="0" smtClean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en-US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Conclusion God exists as the first originator</a:t>
            </a:r>
            <a:endParaRPr lang="en-US" b="1" i="0" dirty="0" smtClean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10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"/>
            <a:ext cx="9144000" cy="12939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73888" y="93611"/>
            <a:ext cx="69962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Introduction to Philosophy</a:t>
            </a:r>
          </a:p>
          <a:p>
            <a:pPr algn="ctr"/>
            <a:r>
              <a:rPr lang="en-US" sz="3600" b="1" dirty="0" smtClean="0">
                <a:latin typeface="Calibri" panose="020F0502020204030204" pitchFamily="34" charset="0"/>
              </a:rPr>
              <a:t>Aquinas The Five Ways</a:t>
            </a:r>
            <a:endParaRPr lang="en-US" sz="3600" b="1" dirty="0"/>
          </a:p>
        </p:txBody>
      </p:sp>
      <p:sp>
        <p:nvSpPr>
          <p:cNvPr id="3" name="Rectangle 2"/>
          <p:cNvSpPr/>
          <p:nvPr/>
        </p:nvSpPr>
        <p:spPr>
          <a:xfrm>
            <a:off x="1345018" y="2241560"/>
            <a:ext cx="645396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In the natural world (</a:t>
            </a:r>
            <a:r>
              <a:rPr lang="en-US" dirty="0" err="1" smtClean="0"/>
              <a:t>i.e</a:t>
            </a:r>
            <a:r>
              <a:rPr lang="en-US" dirty="0" smtClean="0"/>
              <a:t> the world of physical objects in space and time), events occur. (an event = thing(s) undergoing change).</a:t>
            </a:r>
          </a:p>
          <a:p>
            <a:pPr marL="342900" indent="-342900">
              <a:buAutoNum type="arabicPeriod"/>
            </a:pPr>
            <a:r>
              <a:rPr lang="en-US" dirty="0" smtClean="0"/>
              <a:t>Every natural event has a cause.</a:t>
            </a:r>
          </a:p>
          <a:p>
            <a:pPr marL="342900" indent="-342900">
              <a:buAutoNum type="arabicPeriod"/>
            </a:pPr>
            <a:r>
              <a:rPr lang="en-US" dirty="0" smtClean="0"/>
              <a:t>Since a cause must exist before its effect, nothing can be its own cause, because nothing can exist before it exists.</a:t>
            </a:r>
          </a:p>
          <a:p>
            <a:pPr marL="342900" indent="-342900">
              <a:buAutoNum type="arabicPeriod"/>
            </a:pPr>
            <a:r>
              <a:rPr lang="en-US" dirty="0" smtClean="0"/>
              <a:t>A chain of causes and effects extending into the past to infinity is an impossibility.</a:t>
            </a:r>
          </a:p>
          <a:p>
            <a:r>
              <a:rPr lang="en-US" dirty="0" smtClean="0"/>
              <a:t> ---------</a:t>
            </a:r>
          </a:p>
          <a:p>
            <a:r>
              <a:rPr lang="en-US" dirty="0" smtClean="0"/>
              <a:t>5. There is a first uncaused cause of the first natural event(s) (the Big Bang?), which is not itself a natural event or natural thing.</a:t>
            </a:r>
          </a:p>
          <a:p>
            <a:r>
              <a:rPr lang="en-US" dirty="0" smtClean="0"/>
              <a:t>---------</a:t>
            </a:r>
          </a:p>
          <a:p>
            <a:r>
              <a:rPr lang="en-US" dirty="0" smtClean="0"/>
              <a:t>6. This “supernatural” thing is God.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42729" y="1595228"/>
            <a:ext cx="59489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Second Way: Argument from Efficient Causes</a:t>
            </a:r>
          </a:p>
        </p:txBody>
      </p:sp>
    </p:spTree>
    <p:extLst>
      <p:ext uri="{BB962C8B-B14F-4D97-AF65-F5344CB8AC3E}">
        <p14:creationId xmlns:p14="http://schemas.microsoft.com/office/powerpoint/2010/main" val="77343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"/>
            <a:ext cx="9144000" cy="12939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73888" y="93611"/>
            <a:ext cx="69962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Introduction to Philosophy</a:t>
            </a:r>
          </a:p>
          <a:p>
            <a:pPr algn="ctr"/>
            <a:r>
              <a:rPr lang="en-US" sz="3600" b="1" dirty="0" smtClean="0">
                <a:latin typeface="Calibri" panose="020F0502020204030204" pitchFamily="34" charset="0"/>
              </a:rPr>
              <a:t>Aquinas The Five Ways</a:t>
            </a:r>
            <a:endParaRPr lang="en-US" sz="3600" b="1" dirty="0"/>
          </a:p>
        </p:txBody>
      </p:sp>
      <p:sp>
        <p:nvSpPr>
          <p:cNvPr id="3" name="Rectangle 2"/>
          <p:cNvSpPr/>
          <p:nvPr/>
        </p:nvSpPr>
        <p:spPr>
          <a:xfrm>
            <a:off x="1345018" y="2241560"/>
            <a:ext cx="645396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In the natural world (</a:t>
            </a:r>
            <a:r>
              <a:rPr lang="en-US" dirty="0" err="1" smtClean="0"/>
              <a:t>i.e</a:t>
            </a:r>
            <a:r>
              <a:rPr lang="en-US" dirty="0" smtClean="0"/>
              <a:t> the world of physical objects in space and time), events occur. (an event = thing(s) undergoing change).</a:t>
            </a:r>
          </a:p>
          <a:p>
            <a:pPr marL="342900" indent="-342900">
              <a:buAutoNum type="arabicPeriod"/>
            </a:pPr>
            <a:r>
              <a:rPr lang="en-US" dirty="0" smtClean="0"/>
              <a:t>Every natural event has a cause.</a:t>
            </a:r>
          </a:p>
          <a:p>
            <a:pPr marL="342900" indent="-342900">
              <a:buAutoNum type="arabicPeriod"/>
            </a:pPr>
            <a:r>
              <a:rPr lang="en-US" dirty="0" smtClean="0"/>
              <a:t>Since a cause must exist before its effect, nothing can be its own cause, because nothing can exist before it exists.</a:t>
            </a:r>
          </a:p>
          <a:p>
            <a:pPr marL="342900" indent="-342900">
              <a:buAutoNum type="arabicPeriod"/>
            </a:pPr>
            <a:r>
              <a:rPr lang="en-US" dirty="0" smtClean="0"/>
              <a:t>A chain of causes and effects extending into the past to infinity is an impossibility.</a:t>
            </a:r>
          </a:p>
          <a:p>
            <a:r>
              <a:rPr lang="en-US" dirty="0" smtClean="0"/>
              <a:t> ---------</a:t>
            </a:r>
          </a:p>
          <a:p>
            <a:r>
              <a:rPr lang="en-US" dirty="0" smtClean="0"/>
              <a:t>5. There is a first uncaused cause of the first natural event(s) (the Big Bang?), which is not itself a natural event or natural thing.</a:t>
            </a:r>
          </a:p>
          <a:p>
            <a:r>
              <a:rPr lang="en-US" dirty="0" smtClean="0"/>
              <a:t>---------</a:t>
            </a:r>
          </a:p>
          <a:p>
            <a:r>
              <a:rPr lang="en-US" dirty="0" smtClean="0"/>
              <a:t>6. This “supernatural” thing is God.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42729" y="1595228"/>
            <a:ext cx="59489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Second Way: Argument from Efficient Causes</a:t>
            </a:r>
          </a:p>
        </p:txBody>
      </p:sp>
      <p:sp>
        <p:nvSpPr>
          <p:cNvPr id="6" name="Rectangle 5"/>
          <p:cNvSpPr/>
          <p:nvPr/>
        </p:nvSpPr>
        <p:spPr>
          <a:xfrm>
            <a:off x="1345019" y="6220073"/>
            <a:ext cx="60499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Objection 1: 6 doesn’t follow from 5.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63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"/>
            <a:ext cx="9144000" cy="12939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73888" y="93611"/>
            <a:ext cx="69962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Introduction to Philosophy</a:t>
            </a:r>
          </a:p>
          <a:p>
            <a:pPr algn="ctr"/>
            <a:r>
              <a:rPr lang="en-US" sz="3600" b="1" dirty="0" smtClean="0">
                <a:latin typeface="Calibri" panose="020F0502020204030204" pitchFamily="34" charset="0"/>
              </a:rPr>
              <a:t>Aquinas The Five Ways</a:t>
            </a:r>
            <a:endParaRPr lang="en-US" sz="3600" b="1" dirty="0"/>
          </a:p>
        </p:txBody>
      </p:sp>
      <p:sp>
        <p:nvSpPr>
          <p:cNvPr id="3" name="Rectangle 2"/>
          <p:cNvSpPr/>
          <p:nvPr/>
        </p:nvSpPr>
        <p:spPr>
          <a:xfrm>
            <a:off x="1345018" y="2241561"/>
            <a:ext cx="645396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In the natural world (</a:t>
            </a:r>
            <a:r>
              <a:rPr lang="en-US" dirty="0" err="1" smtClean="0"/>
              <a:t>i.e</a:t>
            </a:r>
            <a:r>
              <a:rPr lang="en-US" dirty="0" smtClean="0"/>
              <a:t> the world of physical objects in space and time), events occur. (an event = thing(s) undergoing change).</a:t>
            </a:r>
          </a:p>
          <a:p>
            <a:pPr marL="342900" indent="-342900">
              <a:buAutoNum type="arabicPeriod"/>
            </a:pPr>
            <a:r>
              <a:rPr lang="en-US" dirty="0" smtClean="0"/>
              <a:t>Every natural event has a cause.</a:t>
            </a:r>
          </a:p>
          <a:p>
            <a:pPr marL="342900" indent="-342900">
              <a:buAutoNum type="arabicPeriod"/>
            </a:pPr>
            <a:r>
              <a:rPr lang="en-US" dirty="0" smtClean="0"/>
              <a:t>Since a cause must exist before its effect, nothing can be its own cause, because nothing can exist before it exists.</a:t>
            </a:r>
          </a:p>
          <a:p>
            <a:pPr marL="342900" indent="-342900">
              <a:buAutoNum type="arabicPeriod"/>
            </a:pPr>
            <a:r>
              <a:rPr lang="en-US" dirty="0" smtClean="0"/>
              <a:t>A chain of causes and effects extending into the past to infinity is an impossibility.</a:t>
            </a:r>
          </a:p>
          <a:p>
            <a:r>
              <a:rPr lang="en-US" dirty="0" smtClean="0"/>
              <a:t> ---------</a:t>
            </a:r>
          </a:p>
          <a:p>
            <a:r>
              <a:rPr lang="en-US" dirty="0" smtClean="0"/>
              <a:t>5. There is a first uncaused cause of the first natural event(s) (the Big Bang?), which is not itself a natural event or natural thing.</a:t>
            </a:r>
          </a:p>
          <a:p>
            <a:r>
              <a:rPr lang="en-US" dirty="0" smtClean="0"/>
              <a:t>---------</a:t>
            </a:r>
          </a:p>
          <a:p>
            <a:r>
              <a:rPr lang="en-US" dirty="0" smtClean="0"/>
              <a:t>6. This “supernatural” thing is God.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42729" y="1595228"/>
            <a:ext cx="59489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Second Way: Argument from Efficient Causes</a:t>
            </a:r>
          </a:p>
        </p:txBody>
      </p:sp>
      <p:sp>
        <p:nvSpPr>
          <p:cNvPr id="2" name="Rectangle 1"/>
          <p:cNvSpPr/>
          <p:nvPr/>
        </p:nvSpPr>
        <p:spPr>
          <a:xfrm>
            <a:off x="531628" y="6138302"/>
            <a:ext cx="84209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Objection 2: 4 is not obviously true.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77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"/>
            <a:ext cx="9144000" cy="12939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73888" y="93611"/>
            <a:ext cx="69962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Introduction to Philosophy</a:t>
            </a:r>
          </a:p>
          <a:p>
            <a:pPr algn="ctr"/>
            <a:r>
              <a:rPr lang="en-US" sz="3600" b="1" dirty="0" smtClean="0">
                <a:latin typeface="Calibri" panose="020F0502020204030204" pitchFamily="34" charset="0"/>
              </a:rPr>
              <a:t>Aquinas The Five Ways</a:t>
            </a:r>
            <a:endParaRPr lang="en-US" sz="3600" b="1" dirty="0"/>
          </a:p>
        </p:txBody>
      </p:sp>
      <p:sp>
        <p:nvSpPr>
          <p:cNvPr id="3" name="Rectangle 2"/>
          <p:cNvSpPr/>
          <p:nvPr/>
        </p:nvSpPr>
        <p:spPr>
          <a:xfrm>
            <a:off x="1345018" y="2241560"/>
            <a:ext cx="645396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In the natural world (</a:t>
            </a:r>
            <a:r>
              <a:rPr lang="en-US" dirty="0" err="1" smtClean="0"/>
              <a:t>i.e</a:t>
            </a:r>
            <a:r>
              <a:rPr lang="en-US" dirty="0" smtClean="0"/>
              <a:t> the world of physical objects in space and time), events occur. (an event = thing(s) undergoing change).</a:t>
            </a:r>
          </a:p>
          <a:p>
            <a:pPr marL="342900" indent="-342900">
              <a:buAutoNum type="arabicPeriod"/>
            </a:pPr>
            <a:r>
              <a:rPr lang="en-US" dirty="0" smtClean="0"/>
              <a:t>Every natural event has a cause.</a:t>
            </a:r>
          </a:p>
          <a:p>
            <a:pPr marL="342900" indent="-342900">
              <a:buAutoNum type="arabicPeriod"/>
            </a:pPr>
            <a:r>
              <a:rPr lang="en-US" dirty="0" smtClean="0"/>
              <a:t>Since a cause must exist before its effect, nothing can be its own cause, because nothing can exist before it exists.</a:t>
            </a:r>
          </a:p>
          <a:p>
            <a:pPr marL="342900" indent="-342900">
              <a:buAutoNum type="arabicPeriod"/>
            </a:pPr>
            <a:r>
              <a:rPr lang="en-US" dirty="0" smtClean="0"/>
              <a:t>A chain of causes and effects extending into the past to infinity is an impossibility.</a:t>
            </a:r>
          </a:p>
          <a:p>
            <a:r>
              <a:rPr lang="en-US" dirty="0" smtClean="0"/>
              <a:t> ---------</a:t>
            </a:r>
          </a:p>
          <a:p>
            <a:r>
              <a:rPr lang="en-US" dirty="0" smtClean="0"/>
              <a:t>5. There is a first uncaused cause of the first natural event(s) (the Big Bang?), which is not itself a natural event or natural thing.</a:t>
            </a:r>
          </a:p>
          <a:p>
            <a:r>
              <a:rPr lang="en-US" dirty="0" smtClean="0"/>
              <a:t>---------</a:t>
            </a:r>
          </a:p>
          <a:p>
            <a:r>
              <a:rPr lang="en-US" dirty="0" smtClean="0"/>
              <a:t>6. This “supernatural” thing is God.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42729" y="1595228"/>
            <a:ext cx="59489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Second Way: Argument from Efficient Causes</a:t>
            </a:r>
          </a:p>
        </p:txBody>
      </p:sp>
      <p:sp>
        <p:nvSpPr>
          <p:cNvPr id="6" name="Rectangle 5"/>
          <p:cNvSpPr/>
          <p:nvPr/>
        </p:nvSpPr>
        <p:spPr>
          <a:xfrm>
            <a:off x="505047" y="5973497"/>
            <a:ext cx="84209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Objection 3: “Every natural event” instead of “Everything” in 2 has to be justified.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05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"/>
            <a:ext cx="9144000" cy="12939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73888" y="93611"/>
            <a:ext cx="69962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Introduction to Philosophy</a:t>
            </a:r>
          </a:p>
          <a:p>
            <a:pPr algn="ctr"/>
            <a:r>
              <a:rPr lang="en-US" sz="3600" b="1" dirty="0" smtClean="0">
                <a:latin typeface="Calibri" panose="020F0502020204030204" pitchFamily="34" charset="0"/>
              </a:rPr>
              <a:t>Aquinas The Five Ways</a:t>
            </a:r>
            <a:endParaRPr lang="en-US" sz="3600" b="1" dirty="0"/>
          </a:p>
        </p:txBody>
      </p:sp>
      <p:sp>
        <p:nvSpPr>
          <p:cNvPr id="2" name="Rectangle 1"/>
          <p:cNvSpPr/>
          <p:nvPr/>
        </p:nvSpPr>
        <p:spPr>
          <a:xfrm>
            <a:off x="116959" y="5934879"/>
            <a:ext cx="89153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Objection 4: The inference from 1-4 to 5 commits the “birthday fallacy.”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45018" y="2241560"/>
            <a:ext cx="645396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In the natural world (</a:t>
            </a:r>
            <a:r>
              <a:rPr lang="en-US" dirty="0" err="1" smtClean="0"/>
              <a:t>i.e</a:t>
            </a:r>
            <a:r>
              <a:rPr lang="en-US" dirty="0" smtClean="0"/>
              <a:t> the world of physical objects in space and time), events occur. (an event = thing(s) undergoing change).</a:t>
            </a:r>
          </a:p>
          <a:p>
            <a:pPr marL="342900" indent="-342900">
              <a:buAutoNum type="arabicPeriod"/>
            </a:pPr>
            <a:r>
              <a:rPr lang="en-US" dirty="0" smtClean="0"/>
              <a:t>Every natural event has a cause.</a:t>
            </a:r>
          </a:p>
          <a:p>
            <a:pPr marL="342900" indent="-342900">
              <a:buAutoNum type="arabicPeriod"/>
            </a:pPr>
            <a:r>
              <a:rPr lang="en-US" dirty="0" smtClean="0"/>
              <a:t>Since a cause must exist before its effect, nothing can be its own cause, because nothing can exist before it exists.</a:t>
            </a:r>
          </a:p>
          <a:p>
            <a:pPr marL="342900" indent="-342900">
              <a:buAutoNum type="arabicPeriod"/>
            </a:pPr>
            <a:r>
              <a:rPr lang="en-US" dirty="0" smtClean="0"/>
              <a:t>A chain of causes and effects extending into the past to infinity is an impossibility.</a:t>
            </a:r>
          </a:p>
          <a:p>
            <a:r>
              <a:rPr lang="en-US" dirty="0" smtClean="0"/>
              <a:t> ---------</a:t>
            </a:r>
          </a:p>
          <a:p>
            <a:r>
              <a:rPr lang="en-US" dirty="0" smtClean="0"/>
              <a:t>5. There is a first uncaused cause of the first natural event(s) (the Big Bang?), which is not itself a natural event or natural thing.</a:t>
            </a:r>
          </a:p>
          <a:p>
            <a:r>
              <a:rPr lang="en-US" dirty="0" smtClean="0"/>
              <a:t>---------</a:t>
            </a:r>
          </a:p>
          <a:p>
            <a:r>
              <a:rPr lang="en-US" dirty="0" smtClean="0"/>
              <a:t>6. This “supernatural” thing is God.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642729" y="1595228"/>
            <a:ext cx="59489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Second Way: Argument from Efficient Causes</a:t>
            </a:r>
          </a:p>
        </p:txBody>
      </p:sp>
    </p:spTree>
    <p:extLst>
      <p:ext uri="{BB962C8B-B14F-4D97-AF65-F5344CB8AC3E}">
        <p14:creationId xmlns:p14="http://schemas.microsoft.com/office/powerpoint/2010/main" val="277912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</TotalTime>
  <Words>1239</Words>
  <Application>Microsoft Office PowerPoint</Application>
  <PresentationFormat>On-screen Show (4:3)</PresentationFormat>
  <Paragraphs>177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Rockefeller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Andreas Keller</dc:creator>
  <cp:lastModifiedBy>Andreas Keller</cp:lastModifiedBy>
  <cp:revision>12</cp:revision>
  <dcterms:created xsi:type="dcterms:W3CDTF">2017-02-12T00:52:18Z</dcterms:created>
  <dcterms:modified xsi:type="dcterms:W3CDTF">2017-02-23T21:39:47Z</dcterms:modified>
</cp:coreProperties>
</file>